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65" r:id="rId2"/>
    <p:sldId id="349" r:id="rId3"/>
    <p:sldId id="355" r:id="rId4"/>
    <p:sldId id="385" r:id="rId5"/>
    <p:sldId id="387" r:id="rId6"/>
    <p:sldId id="388" r:id="rId7"/>
    <p:sldId id="389" r:id="rId8"/>
    <p:sldId id="361" r:id="rId9"/>
    <p:sldId id="367" r:id="rId10"/>
    <p:sldId id="362" r:id="rId11"/>
    <p:sldId id="386" r:id="rId12"/>
    <p:sldId id="368" r:id="rId13"/>
    <p:sldId id="375" r:id="rId14"/>
    <p:sldId id="363" r:id="rId15"/>
    <p:sldId id="379" r:id="rId16"/>
    <p:sldId id="316" r:id="rId17"/>
    <p:sldId id="374" r:id="rId18"/>
    <p:sldId id="380" r:id="rId19"/>
    <p:sldId id="376" r:id="rId20"/>
    <p:sldId id="381" r:id="rId21"/>
    <p:sldId id="377" r:id="rId22"/>
    <p:sldId id="383" r:id="rId23"/>
    <p:sldId id="384" r:id="rId24"/>
    <p:sldId id="34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2F1"/>
    <a:srgbClr val="FAFAFA"/>
    <a:srgbClr val="009BD2"/>
    <a:srgbClr val="8BD4F7"/>
    <a:srgbClr val="272827"/>
    <a:srgbClr val="7DCBF7"/>
    <a:srgbClr val="4D9DF3"/>
    <a:srgbClr val="74BBF6"/>
    <a:srgbClr val="6DBFF6"/>
    <a:srgbClr val="A0D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140" autoAdjust="0"/>
  </p:normalViewPr>
  <p:slideViewPr>
    <p:cSldViewPr snapToGrid="0">
      <p:cViewPr varScale="1">
        <p:scale>
          <a:sx n="75" d="100"/>
          <a:sy n="75" d="100"/>
        </p:scale>
        <p:origin x="72" y="331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3A93C-E567-44B4-B8E8-0FD818C7C83F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B6578-AA21-4CD9-B127-DC71555B4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0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8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83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29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410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3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37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94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46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32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68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1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22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73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70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8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8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13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74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931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558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53625" y="130627"/>
            <a:ext cx="4099061" cy="657497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01894075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179285" y="1843316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0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3813629" y="1840255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7" name="图片占位符 4"/>
          <p:cNvSpPr>
            <a:spLocks noGrp="1"/>
          </p:cNvSpPr>
          <p:nvPr>
            <p:ph type="pic" sz="quarter" idx="16" hasCustomPrompt="1"/>
          </p:nvPr>
        </p:nvSpPr>
        <p:spPr>
          <a:xfrm>
            <a:off x="6447973" y="1837194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8" name="图片占位符 4"/>
          <p:cNvSpPr>
            <a:spLocks noGrp="1"/>
          </p:cNvSpPr>
          <p:nvPr>
            <p:ph type="pic" sz="quarter" idx="17" hasCustomPrompt="1"/>
          </p:nvPr>
        </p:nvSpPr>
        <p:spPr>
          <a:xfrm>
            <a:off x="9082317" y="1834133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</p:spTree>
    <p:extLst>
      <p:ext uri="{BB962C8B-B14F-4D97-AF65-F5344CB8AC3E}">
        <p14:creationId xmlns:p14="http://schemas.microsoft.com/office/powerpoint/2010/main" val="805641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-325346" y="1016000"/>
            <a:ext cx="4911860" cy="654002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292763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01054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066901"/>
            <a:ext cx="3599543" cy="4767841"/>
          </a:xfrm>
          <a:prstGeom prst="rect">
            <a:avLst/>
          </a:prstGeom>
          <a:solidFill>
            <a:srgbClr val="2E72F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2065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082803" y="1556296"/>
            <a:ext cx="2118455" cy="3794297"/>
          </a:xfrm>
          <a:prstGeom prst="rect">
            <a:avLst/>
          </a:prstGeom>
          <a:solidFill>
            <a:srgbClr val="2E72F1"/>
          </a:solidFill>
          <a:ln w="19050">
            <a:solidFill>
              <a:srgbClr val="2E72F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059800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33053" t="26933" r="5486" b="3845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46956"/>
            <a:ext cx="6611044" cy="6611044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 userDrawn="1"/>
        </p:nvSpPr>
        <p:spPr>
          <a:xfrm>
            <a:off x="6643183" y="722577"/>
            <a:ext cx="39869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+mj-lt"/>
              </a:rPr>
              <a:t>Smile</a:t>
            </a:r>
            <a:r>
              <a:rPr lang="zh-CN" altLang="en-US" sz="3600">
                <a:solidFill>
                  <a:schemeClr val="bg1"/>
                </a:solidFill>
                <a:latin typeface="+mj-lt"/>
              </a:rPr>
              <a:t>呆鱼</a:t>
            </a:r>
            <a:endParaRPr lang="en-US" altLang="zh-CN" sz="360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混迹在人力资源圈子的</a:t>
            </a:r>
            <a:r>
              <a:rPr lang="en-US" altLang="zh-CN" sz="2000">
                <a:solidFill>
                  <a:schemeClr val="bg1"/>
                </a:solidFill>
              </a:rPr>
              <a:t>PPT</a:t>
            </a:r>
            <a:r>
              <a:rPr lang="zh-CN" altLang="en-US" sz="2000">
                <a:solidFill>
                  <a:schemeClr val="bg1"/>
                </a:solidFill>
              </a:rPr>
              <a:t>达人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HRBP  |  PPT</a:t>
            </a:r>
            <a:r>
              <a:rPr lang="zh-CN" altLang="en-US" sz="2000">
                <a:solidFill>
                  <a:schemeClr val="bg1"/>
                </a:solidFill>
              </a:rPr>
              <a:t>设计师</a:t>
            </a:r>
            <a:r>
              <a:rPr lang="en-US" altLang="zh-CN" sz="2000">
                <a:solidFill>
                  <a:schemeClr val="bg1"/>
                </a:solidFill>
              </a:rPr>
              <a:t>&amp;</a:t>
            </a:r>
            <a:r>
              <a:rPr lang="zh-CN" altLang="en-US" sz="2000">
                <a:solidFill>
                  <a:schemeClr val="bg1"/>
                </a:solidFill>
              </a:rPr>
              <a:t>自由讲师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43" y="2816191"/>
            <a:ext cx="3171585" cy="3171585"/>
          </a:xfrm>
          <a:prstGeom prst="rect">
            <a:avLst/>
          </a:prstGeom>
          <a:effectLst>
            <a:outerShdw blurRad="215900"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7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9610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0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5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0115"/>
            <a:ext cx="12192000" cy="39624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8013065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6117382" y="1306286"/>
            <a:ext cx="4770148" cy="6351339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9622628" y="3407843"/>
            <a:ext cx="2118457" cy="382511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4763720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4949604" y="2599526"/>
            <a:ext cx="2439007" cy="4403905"/>
          </a:xfrm>
          <a:prstGeom prst="rect">
            <a:avLst/>
          </a:prstGeom>
          <a:solidFill>
            <a:srgbClr val="2E72F1"/>
          </a:solidFill>
          <a:ln w="28575">
            <a:solidFill>
              <a:srgbClr val="2E72F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5855982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3657600" cy="68580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6787528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181600" y="130628"/>
            <a:ext cx="3402375" cy="2358569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1" hasCustomPrompt="1"/>
          </p:nvPr>
        </p:nvSpPr>
        <p:spPr>
          <a:xfrm>
            <a:off x="8673511" y="4383313"/>
            <a:ext cx="3402375" cy="232229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2" name="图片占位符 4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2569031"/>
            <a:ext cx="3402375" cy="4136572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3" name="图片占位符 4"/>
          <p:cNvSpPr>
            <a:spLocks noGrp="1"/>
          </p:cNvSpPr>
          <p:nvPr>
            <p:ph type="pic" sz="quarter" idx="13" hasCustomPrompt="1"/>
          </p:nvPr>
        </p:nvSpPr>
        <p:spPr>
          <a:xfrm>
            <a:off x="8673511" y="130628"/>
            <a:ext cx="3402375" cy="4136572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71704356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  <a:alpha val="4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0" r:id="rId4"/>
    <p:sldLayoutId id="2147483677" r:id="rId5"/>
    <p:sldLayoutId id="2147483675" r:id="rId6"/>
    <p:sldLayoutId id="2147483673" r:id="rId7"/>
    <p:sldLayoutId id="2147483672" r:id="rId8"/>
    <p:sldLayoutId id="2147483666" r:id="rId9"/>
    <p:sldLayoutId id="2147483670" r:id="rId10"/>
    <p:sldLayoutId id="2147483671" r:id="rId11"/>
    <p:sldLayoutId id="2147483674" r:id="rId12"/>
    <p:sldLayoutId id="2147483669" r:id="rId13"/>
    <p:sldLayoutId id="2147483661" r:id="rId14"/>
    <p:sldLayoutId id="214748366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858250" y="0"/>
            <a:ext cx="3333750" cy="6858000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068457" y="1066901"/>
            <a:ext cx="5121358" cy="5287717"/>
          </a:xfrm>
          <a:custGeom>
            <a:avLst/>
            <a:gdLst>
              <a:gd name="connsiteX0" fmla="*/ 0 w 5266501"/>
              <a:gd name="connsiteY0" fmla="*/ 0 h 6233886"/>
              <a:gd name="connsiteX1" fmla="*/ 3889831 w 5266501"/>
              <a:gd name="connsiteY1" fmla="*/ 0 h 6233886"/>
              <a:gd name="connsiteX2" fmla="*/ 5266501 w 5266501"/>
              <a:gd name="connsiteY2" fmla="*/ 723720 h 6233886"/>
              <a:gd name="connsiteX3" fmla="*/ 5266501 w 5266501"/>
              <a:gd name="connsiteY3" fmla="*/ 6233886 h 6233886"/>
              <a:gd name="connsiteX4" fmla="*/ 0 w 5266501"/>
              <a:gd name="connsiteY4" fmla="*/ 6233886 h 6233886"/>
              <a:gd name="connsiteX5" fmla="*/ 0 w 5266501"/>
              <a:gd name="connsiteY5" fmla="*/ 6233885 h 6233886"/>
              <a:gd name="connsiteX6" fmla="*/ 1103086 w 5266501"/>
              <a:gd name="connsiteY6" fmla="*/ 6233885 h 6233886"/>
              <a:gd name="connsiteX7" fmla="*/ 0 w 5266501"/>
              <a:gd name="connsiteY7" fmla="*/ 5653989 h 623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6501" h="6233886">
                <a:moveTo>
                  <a:pt x="0" y="0"/>
                </a:moveTo>
                <a:lnTo>
                  <a:pt x="3889831" y="0"/>
                </a:lnTo>
                <a:lnTo>
                  <a:pt x="5266501" y="723720"/>
                </a:lnTo>
                <a:lnTo>
                  <a:pt x="5266501" y="6233886"/>
                </a:lnTo>
                <a:lnTo>
                  <a:pt x="0" y="6233886"/>
                </a:lnTo>
                <a:lnTo>
                  <a:pt x="0" y="6233885"/>
                </a:lnTo>
                <a:lnTo>
                  <a:pt x="1103086" y="6233885"/>
                </a:lnTo>
                <a:lnTo>
                  <a:pt x="0" y="5653989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78980" y="4104680"/>
            <a:ext cx="4993221" cy="30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</a:rPr>
              <a:t>成员：刘俊武      李佳琪     涂志华     钟明涵       魏淳 </a:t>
            </a:r>
          </a:p>
        </p:txBody>
      </p:sp>
      <p:sp>
        <p:nvSpPr>
          <p:cNvPr id="9" name="TextBox 53"/>
          <p:cNvSpPr txBox="1"/>
          <p:nvPr/>
        </p:nvSpPr>
        <p:spPr>
          <a:xfrm>
            <a:off x="1178981" y="2300510"/>
            <a:ext cx="4993220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项目验收汇报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CN" altLang="en-US" sz="5400" dirty="0">
              <a:solidFill>
                <a:srgbClr val="2E72F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21970" y="4991164"/>
            <a:ext cx="1166061" cy="369332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dirty="0">
                <a:solidFill>
                  <a:schemeClr val="bg1"/>
                </a:solidFill>
                <a:latin typeface="+mj-lt"/>
              </a:rPr>
              <a:t>start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2" r="24932"/>
          <a:stretch>
            <a:fillRect/>
          </a:stretch>
        </p:blipFill>
        <p:spPr/>
      </p:pic>
      <p:grpSp>
        <p:nvGrpSpPr>
          <p:cNvPr id="16" name="组合 15"/>
          <p:cNvGrpSpPr/>
          <p:nvPr/>
        </p:nvGrpSpPr>
        <p:grpSpPr>
          <a:xfrm rot="18900000">
            <a:off x="-340707" y="1572763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18900000">
            <a:off x="11879969" y="5305983"/>
            <a:ext cx="624060" cy="617884"/>
            <a:chOff x="694584" y="653005"/>
            <a:chExt cx="579044" cy="57331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7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>
                <a:ln w="19050">
                  <a:solidFill>
                    <a:schemeClr val="bg1"/>
                  </a:solidFill>
                </a:ln>
                <a:noFill/>
              </a:rPr>
              <a:t>03</a:t>
            </a:r>
            <a:endParaRPr lang="zh-CN" altLang="en-US" sz="1380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82307" y="3486388"/>
            <a:ext cx="5367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产品目标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77818F-C780-414C-A46A-51B5C82046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5717" y="235376"/>
            <a:ext cx="5800566" cy="6387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2E22283-FF4E-444C-811C-1D957B093403}"/>
              </a:ext>
            </a:extLst>
          </p:cNvPr>
          <p:cNvSpPr txBox="1"/>
          <p:nvPr/>
        </p:nvSpPr>
        <p:spPr>
          <a:xfrm>
            <a:off x="4726742" y="535958"/>
            <a:ext cx="2947386" cy="594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功能需求描述</a:t>
            </a:r>
          </a:p>
        </p:txBody>
      </p:sp>
    </p:spTree>
    <p:extLst>
      <p:ext uri="{BB962C8B-B14F-4D97-AF65-F5344CB8AC3E}">
        <p14:creationId xmlns:p14="http://schemas.microsoft.com/office/powerpoint/2010/main" val="11754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/>
          <p:nvPr/>
        </p:nvSpPr>
        <p:spPr>
          <a:xfrm>
            <a:off x="5182932" y="4145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2F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功能需求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2245088"/>
            <a:ext cx="12192000" cy="3836401"/>
            <a:chOff x="0" y="2012858"/>
            <a:chExt cx="12192000" cy="3836401"/>
          </a:xfrm>
        </p:grpSpPr>
        <p:sp>
          <p:nvSpPr>
            <p:cNvPr id="5" name="矩形 4"/>
            <p:cNvSpPr/>
            <p:nvPr/>
          </p:nvSpPr>
          <p:spPr>
            <a:xfrm>
              <a:off x="0" y="5326743"/>
              <a:ext cx="3889828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302172" y="2012858"/>
              <a:ext cx="3889828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367314" y="4222116"/>
              <a:ext cx="2989943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834743" y="3117487"/>
              <a:ext cx="2989943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7749859" y="2565174"/>
              <a:ext cx="1627140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367312" y="4222116"/>
              <a:ext cx="522515" cy="1627143"/>
              <a:chOff x="3367312" y="4222116"/>
              <a:chExt cx="522515" cy="1627143"/>
            </a:xfrm>
          </p:grpSpPr>
          <p:sp>
            <p:nvSpPr>
              <p:cNvPr id="51" name="矩形 50"/>
              <p:cNvSpPr/>
              <p:nvPr/>
            </p:nvSpPr>
            <p:spPr>
              <a:xfrm rot="5400000">
                <a:off x="2814999" y="4774432"/>
                <a:ext cx="1627140" cy="5225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>
                <a:off x="3367314" y="5326740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直角三角形 60"/>
              <p:cNvSpPr/>
              <p:nvPr/>
            </p:nvSpPr>
            <p:spPr>
              <a:xfrm rot="10800000">
                <a:off x="3367313" y="4222116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834743" y="3117487"/>
              <a:ext cx="522515" cy="1627143"/>
              <a:chOff x="3367312" y="4222116"/>
              <a:chExt cx="522515" cy="1627143"/>
            </a:xfrm>
          </p:grpSpPr>
          <p:sp>
            <p:nvSpPr>
              <p:cNvPr id="63" name="矩形 62"/>
              <p:cNvSpPr/>
              <p:nvPr/>
            </p:nvSpPr>
            <p:spPr>
              <a:xfrm rot="5400000">
                <a:off x="2814999" y="4774432"/>
                <a:ext cx="1627140" cy="5225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直角三角形 64"/>
              <p:cNvSpPr/>
              <p:nvPr/>
            </p:nvSpPr>
            <p:spPr>
              <a:xfrm>
                <a:off x="3367314" y="5326740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直角三角形 65"/>
              <p:cNvSpPr/>
              <p:nvPr/>
            </p:nvSpPr>
            <p:spPr>
              <a:xfrm rot="10800000">
                <a:off x="3367313" y="4222116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8302172" y="2012859"/>
              <a:ext cx="522515" cy="1627143"/>
              <a:chOff x="3367312" y="4222116"/>
              <a:chExt cx="522515" cy="1627143"/>
            </a:xfrm>
          </p:grpSpPr>
          <p:sp>
            <p:nvSpPr>
              <p:cNvPr id="74" name="矩形 73"/>
              <p:cNvSpPr/>
              <p:nvPr/>
            </p:nvSpPr>
            <p:spPr>
              <a:xfrm rot="5400000">
                <a:off x="2814999" y="4774432"/>
                <a:ext cx="1627140" cy="5225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直角三角形 74"/>
              <p:cNvSpPr/>
              <p:nvPr/>
            </p:nvSpPr>
            <p:spPr>
              <a:xfrm>
                <a:off x="3367314" y="5326740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直角三角形 75"/>
              <p:cNvSpPr/>
              <p:nvPr/>
            </p:nvSpPr>
            <p:spPr>
              <a:xfrm rot="10800000">
                <a:off x="3367313" y="4222116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8" name="矩形 77"/>
          <p:cNvSpPr/>
          <p:nvPr/>
        </p:nvSpPr>
        <p:spPr>
          <a:xfrm>
            <a:off x="3367312" y="3916180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用户系统功能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834743" y="289789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数据可视化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8302172" y="1672033"/>
            <a:ext cx="2634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数据报表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137" y="5071846"/>
            <a:ext cx="2763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数据爬取功能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75B110-21C6-4C0D-99F5-711E96667692}"/>
              </a:ext>
            </a:extLst>
          </p:cNvPr>
          <p:cNvSpPr txBox="1"/>
          <p:nvPr/>
        </p:nvSpPr>
        <p:spPr>
          <a:xfrm>
            <a:off x="4172505" y="536211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登陆、注册、找回密码</a:t>
            </a:r>
            <a:endParaRPr lang="en-US" altLang="zh-CN" dirty="0"/>
          </a:p>
          <a:p>
            <a:r>
              <a:rPr lang="zh-CN" altLang="en-US" dirty="0"/>
              <a:t>、验证码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731E5A-B612-4DA9-8CF5-FF0BF62C4639}"/>
              </a:ext>
            </a:extLst>
          </p:cNvPr>
          <p:cNvSpPr txBox="1"/>
          <p:nvPr/>
        </p:nvSpPr>
        <p:spPr>
          <a:xfrm>
            <a:off x="7013359" y="4314548"/>
            <a:ext cx="180445" cy="37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E3A1DE-05B8-48ED-9338-B4DB0559EF1A}"/>
              </a:ext>
            </a:extLst>
          </p:cNvPr>
          <p:cNvSpPr txBox="1"/>
          <p:nvPr/>
        </p:nvSpPr>
        <p:spPr>
          <a:xfrm>
            <a:off x="6487551" y="4152159"/>
            <a:ext cx="284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劳模演员、</a:t>
            </a:r>
            <a:r>
              <a:rPr lang="en-US" altLang="zh-CN" dirty="0"/>
              <a:t>top</a:t>
            </a:r>
            <a:r>
              <a:rPr lang="zh-CN" altLang="en-US" dirty="0"/>
              <a:t>电影、票房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116372-B5F5-4545-BA72-796DEC1C7E6D}"/>
              </a:ext>
            </a:extLst>
          </p:cNvPr>
          <p:cNvSpPr txBox="1"/>
          <p:nvPr/>
        </p:nvSpPr>
        <p:spPr>
          <a:xfrm>
            <a:off x="9055223" y="30979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加入报表，生成报表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2249AD-0A21-4782-B81B-25AC21054200}"/>
              </a:ext>
            </a:extLst>
          </p:cNvPr>
          <p:cNvSpPr txBox="1"/>
          <p:nvPr/>
        </p:nvSpPr>
        <p:spPr>
          <a:xfrm>
            <a:off x="683581" y="62072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数据生成及更新</a:t>
            </a: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EAC42318-7E4A-4A7C-8644-E3568DF17ADF}"/>
              </a:ext>
            </a:extLst>
          </p:cNvPr>
          <p:cNvSpPr/>
          <p:nvPr/>
        </p:nvSpPr>
        <p:spPr>
          <a:xfrm>
            <a:off x="322318" y="3349713"/>
            <a:ext cx="2149465" cy="1596372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软件功能的基础，更新以及生成数据库</a:t>
            </a:r>
          </a:p>
        </p:txBody>
      </p:sp>
      <p:sp>
        <p:nvSpPr>
          <p:cNvPr id="35" name="云形 34">
            <a:extLst>
              <a:ext uri="{FF2B5EF4-FFF2-40B4-BE49-F238E27FC236}">
                <a16:creationId xmlns:a16="http://schemas.microsoft.com/office/drawing/2014/main" id="{CF51FEC2-201C-4E16-88BE-09927EE15F6D}"/>
              </a:ext>
            </a:extLst>
          </p:cNvPr>
          <p:cNvSpPr/>
          <p:nvPr/>
        </p:nvSpPr>
        <p:spPr>
          <a:xfrm>
            <a:off x="2598537" y="1249681"/>
            <a:ext cx="3416314" cy="2540178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区分游客及用户的权限，对应不同的后续功能；找回密码方便用户对账户的管理；验证码用于识别非法登陆；</a:t>
            </a:r>
          </a:p>
        </p:txBody>
      </p:sp>
      <p:sp>
        <p:nvSpPr>
          <p:cNvPr id="36" name="云形 35">
            <a:extLst>
              <a:ext uri="{FF2B5EF4-FFF2-40B4-BE49-F238E27FC236}">
                <a16:creationId xmlns:a16="http://schemas.microsoft.com/office/drawing/2014/main" id="{18201A97-9E10-4A06-A22A-2F07174E53F5}"/>
              </a:ext>
            </a:extLst>
          </p:cNvPr>
          <p:cNvSpPr/>
          <p:nvPr/>
        </p:nvSpPr>
        <p:spPr>
          <a:xfrm>
            <a:off x="6982394" y="4848011"/>
            <a:ext cx="1842292" cy="135923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核心功能，可视化</a:t>
            </a:r>
          </a:p>
        </p:txBody>
      </p:sp>
      <p:sp>
        <p:nvSpPr>
          <p:cNvPr id="37" name="云形 36">
            <a:extLst>
              <a:ext uri="{FF2B5EF4-FFF2-40B4-BE49-F238E27FC236}">
                <a16:creationId xmlns:a16="http://schemas.microsoft.com/office/drawing/2014/main" id="{4528D438-3218-49A2-A316-F967ABA85224}"/>
              </a:ext>
            </a:extLst>
          </p:cNvPr>
          <p:cNvSpPr/>
          <p:nvPr/>
        </p:nvSpPr>
        <p:spPr>
          <a:xfrm>
            <a:off x="9402251" y="3694697"/>
            <a:ext cx="2601026" cy="2086344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以</a:t>
            </a:r>
            <a:r>
              <a:rPr lang="en-US" altLang="zh-CN" dirty="0">
                <a:solidFill>
                  <a:schemeClr val="tx1"/>
                </a:solidFill>
              </a:rPr>
              <a:t>pdf</a:t>
            </a:r>
            <a:r>
              <a:rPr lang="zh-CN" altLang="en-US" dirty="0">
                <a:solidFill>
                  <a:schemeClr val="tx1"/>
                </a:solidFill>
              </a:rPr>
              <a:t>形式保存记录信息，方便用户进行数据的总览</a:t>
            </a:r>
          </a:p>
        </p:txBody>
      </p:sp>
    </p:spTree>
    <p:extLst>
      <p:ext uri="{BB962C8B-B14F-4D97-AF65-F5344CB8AC3E}">
        <p14:creationId xmlns:p14="http://schemas.microsoft.com/office/powerpoint/2010/main" val="3076091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4" grpId="0"/>
      <p:bldP spid="86" grpId="0"/>
      <p:bldP spid="3" grpId="0"/>
      <p:bldP spid="4" grpId="0"/>
      <p:bldP spid="7" grpId="0"/>
      <p:bldP spid="8" grpId="0"/>
      <p:bldP spid="9" grpId="0"/>
      <p:bldP spid="10" grpId="0" animBg="1"/>
      <p:bldP spid="35" grpId="0" animBg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/>
        </p:nvSpPr>
        <p:spPr>
          <a:xfrm>
            <a:off x="4961719" y="414537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非功能需求</a:t>
            </a:r>
            <a:endParaRPr lang="id-ID" sz="3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4331607" y="1879601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+mj-lt"/>
              </a:rPr>
              <a:t>1</a:t>
            </a:r>
            <a:endParaRPr lang="zh-CN" altLang="en-US" sz="7200" dirty="0">
              <a:latin typeface="+mj-l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176736" y="1879601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+mj-lt"/>
              </a:rPr>
              <a:t>2</a:t>
            </a:r>
            <a:endParaRPr lang="zh-CN" altLang="en-US" sz="7200" dirty="0">
              <a:latin typeface="+mj-lt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331607" y="3730173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+mj-lt"/>
              </a:rPr>
              <a:t>3</a:t>
            </a:r>
            <a:endParaRPr lang="zh-CN" altLang="en-US" sz="7200" dirty="0">
              <a:latin typeface="+mj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176736" y="3730173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latin typeface="+mj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542077" y="3092793"/>
            <a:ext cx="1107846" cy="1107846"/>
          </a:xfrm>
          <a:prstGeom prst="ellipse">
            <a:avLst/>
          </a:prstGeom>
          <a:solidFill>
            <a:schemeClr val="tx1">
              <a:alpha val="33000"/>
            </a:schemeClr>
          </a:solidFill>
          <a:ln w="38100">
            <a:noFill/>
          </a:ln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6600">
              <a:latin typeface="Impact" panose="020B080603090205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208055" y="2248697"/>
            <a:ext cx="2188551" cy="1650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flask</a:t>
            </a:r>
            <a:r>
              <a:rPr lang="zh-CN" altLang="en-US" sz="2000" dirty="0">
                <a:solidFill>
                  <a:schemeClr val="bg1"/>
                </a:solidFill>
              </a:rPr>
              <a:t>框架本身具有良好的结构且前后端交换信息较少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08055" y="176756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交互速度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95393" y="2329717"/>
            <a:ext cx="2188551" cy="85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对存储的密码进行了加密处理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820863" y="184858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账户安全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95394" y="4514127"/>
            <a:ext cx="2188551" cy="125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以网页为载体，多线程可供多人使用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795394" y="403299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多人使用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89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40" grpId="0"/>
      <p:bldP spid="41" grpId="0"/>
      <p:bldP spid="44" grpId="0"/>
      <p:bldP spid="67" grpId="0"/>
      <p:bldP spid="68" grpId="0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>
                <a:ln w="19050">
                  <a:solidFill>
                    <a:schemeClr val="bg1"/>
                  </a:solidFill>
                </a:ln>
                <a:noFill/>
              </a:rPr>
              <a:t>04</a:t>
            </a:r>
            <a:endParaRPr lang="zh-CN" altLang="en-US" sz="1380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+mj-lt"/>
                <a:cs typeface="Segoe UI Light 8" panose="020B0502040204020203" pitchFamily="34" charset="0"/>
              </a:rPr>
              <a:t>技术方案</a:t>
            </a:r>
            <a:endParaRPr lang="en-US" altLang="zh-CN" sz="4800" dirty="0">
              <a:solidFill>
                <a:schemeClr val="bg1"/>
              </a:solidFill>
              <a:latin typeface="+mj-lt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/>
        </p:nvSpPr>
        <p:spPr>
          <a:xfrm>
            <a:off x="5182935" y="4145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整体架构</a:t>
            </a:r>
            <a:endParaRPr lang="id-ID" sz="3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4331607" y="1879601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200" dirty="0">
                <a:latin typeface="+mj-lt"/>
              </a:rPr>
              <a:t>前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176736" y="1879601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200" dirty="0">
                <a:latin typeface="+mj-lt"/>
              </a:rPr>
              <a:t>端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331607" y="3730173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200" dirty="0">
                <a:latin typeface="+mj-lt"/>
              </a:rPr>
              <a:t>后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176736" y="3730173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7200" dirty="0">
                <a:latin typeface="+mj-lt"/>
              </a:rPr>
              <a:t>端</a:t>
            </a:r>
          </a:p>
        </p:txBody>
      </p:sp>
      <p:sp>
        <p:nvSpPr>
          <p:cNvPr id="39" name="椭圆 38"/>
          <p:cNvSpPr/>
          <p:nvPr/>
        </p:nvSpPr>
        <p:spPr>
          <a:xfrm>
            <a:off x="5542077" y="3092793"/>
            <a:ext cx="1107846" cy="1107846"/>
          </a:xfrm>
          <a:prstGeom prst="ellipse">
            <a:avLst/>
          </a:prstGeom>
          <a:solidFill>
            <a:schemeClr val="tx1">
              <a:alpha val="33000"/>
            </a:schemeClr>
          </a:solidFill>
          <a:ln w="38100">
            <a:noFill/>
          </a:ln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6600" dirty="0">
              <a:latin typeface="Impact" panose="020B080603090205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08055" y="4514127"/>
            <a:ext cx="2188551" cy="776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</a:rPr>
              <a:t>获取或更新软件所需要的数据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08055" y="1929410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前端脚本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95393" y="2329717"/>
            <a:ext cx="2188551" cy="45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与用户进行交互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820863" y="184858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网页界面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95394" y="4514127"/>
            <a:ext cx="2188551" cy="1250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根据用户响应返回对应参数，保存数据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795394" y="403299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后台数据处理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9273" y="1259579"/>
            <a:ext cx="69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以</a:t>
            </a:r>
            <a:r>
              <a:rPr lang="en-US" altLang="zh-CN" sz="2400" dirty="0">
                <a:solidFill>
                  <a:schemeClr val="bg1"/>
                </a:solidFill>
              </a:rPr>
              <a:t>flask</a:t>
            </a:r>
            <a:r>
              <a:rPr lang="zh-CN" altLang="en-US" sz="2400" dirty="0">
                <a:solidFill>
                  <a:schemeClr val="bg1"/>
                </a:solidFill>
              </a:rPr>
              <a:t>框架为核心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0B1453-E7CD-420F-B87E-8B3E96DAA5EC}"/>
              </a:ext>
            </a:extLst>
          </p:cNvPr>
          <p:cNvSpPr/>
          <p:nvPr/>
        </p:nvSpPr>
        <p:spPr>
          <a:xfrm>
            <a:off x="8208055" y="4000584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猫眼爬虫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107BD5C-5021-448C-B4DB-2AE0EF22BAA9}"/>
              </a:ext>
            </a:extLst>
          </p:cNvPr>
          <p:cNvSpPr/>
          <p:nvPr/>
        </p:nvSpPr>
        <p:spPr>
          <a:xfrm>
            <a:off x="8138513" y="2408759"/>
            <a:ext cx="2188551" cy="776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</a:rPr>
              <a:t>生成用户选择对应的图表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3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42" grpId="0"/>
      <p:bldP spid="43" grpId="0"/>
      <p:bldP spid="44" grpId="0"/>
      <p:bldP spid="67" grpId="0"/>
      <p:bldP spid="68" grpId="0"/>
      <p:bldP spid="69" grpId="0"/>
      <p:bldP spid="2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/>
          <p:nvPr/>
        </p:nvSpPr>
        <p:spPr>
          <a:xfrm>
            <a:off x="4772570" y="41453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2F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实现细节一览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9" name="肘形连接符 38"/>
          <p:cNvCxnSpPr>
            <a:cxnSpLocks/>
            <a:stCxn id="2" idx="3"/>
            <a:endCxn id="12" idx="1"/>
          </p:cNvCxnSpPr>
          <p:nvPr/>
        </p:nvCxnSpPr>
        <p:spPr>
          <a:xfrm flipV="1">
            <a:off x="6618366" y="1649868"/>
            <a:ext cx="895719" cy="1779132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cxnSpLocks/>
            <a:stCxn id="2" idx="3"/>
            <a:endCxn id="13" idx="1"/>
          </p:cNvCxnSpPr>
          <p:nvPr/>
        </p:nvCxnSpPr>
        <p:spPr>
          <a:xfrm>
            <a:off x="6618366" y="3429000"/>
            <a:ext cx="910920" cy="14836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cxnSpLocks/>
            <a:stCxn id="2" idx="3"/>
            <a:endCxn id="16" idx="1"/>
          </p:cNvCxnSpPr>
          <p:nvPr/>
        </p:nvCxnSpPr>
        <p:spPr>
          <a:xfrm>
            <a:off x="6618366" y="3429000"/>
            <a:ext cx="910920" cy="1812356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25" idx="3"/>
            <a:endCxn id="9" idx="1"/>
          </p:cNvCxnSpPr>
          <p:nvPr/>
        </p:nvCxnSpPr>
        <p:spPr>
          <a:xfrm flipV="1">
            <a:off x="2209195" y="1648588"/>
            <a:ext cx="665673" cy="5093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24" idx="3"/>
            <a:endCxn id="9" idx="1"/>
          </p:cNvCxnSpPr>
          <p:nvPr/>
        </p:nvCxnSpPr>
        <p:spPr>
          <a:xfrm>
            <a:off x="2209195" y="1136056"/>
            <a:ext cx="665673" cy="51253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stCxn id="12" idx="3"/>
            <a:endCxn id="27" idx="1"/>
          </p:cNvCxnSpPr>
          <p:nvPr/>
        </p:nvCxnSpPr>
        <p:spPr>
          <a:xfrm flipV="1">
            <a:off x="9009057" y="1136056"/>
            <a:ext cx="700999" cy="5138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12" idx="3"/>
            <a:endCxn id="28" idx="1"/>
          </p:cNvCxnSpPr>
          <p:nvPr/>
        </p:nvCxnSpPr>
        <p:spPr>
          <a:xfrm>
            <a:off x="9009057" y="1649868"/>
            <a:ext cx="700999" cy="76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stCxn id="12" idx="3"/>
            <a:endCxn id="29" idx="1"/>
          </p:cNvCxnSpPr>
          <p:nvPr/>
        </p:nvCxnSpPr>
        <p:spPr>
          <a:xfrm>
            <a:off x="9009057" y="1649868"/>
            <a:ext cx="700999" cy="5810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肘形连接符 104"/>
          <p:cNvCxnSpPr>
            <a:cxnSpLocks/>
            <a:stCxn id="13" idx="3"/>
            <a:endCxn id="30" idx="1"/>
          </p:cNvCxnSpPr>
          <p:nvPr/>
        </p:nvCxnSpPr>
        <p:spPr>
          <a:xfrm flipV="1">
            <a:off x="9024258" y="2809428"/>
            <a:ext cx="685798" cy="6344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连接符 107"/>
          <p:cNvCxnSpPr>
            <a:cxnSpLocks/>
            <a:stCxn id="13" idx="3"/>
            <a:endCxn id="31" idx="1"/>
          </p:cNvCxnSpPr>
          <p:nvPr/>
        </p:nvCxnSpPr>
        <p:spPr>
          <a:xfrm flipV="1">
            <a:off x="9024258" y="3436418"/>
            <a:ext cx="685798" cy="74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endCxn id="32" idx="1"/>
          </p:cNvCxnSpPr>
          <p:nvPr/>
        </p:nvCxnSpPr>
        <p:spPr>
          <a:xfrm flipV="1">
            <a:off x="9024258" y="4660808"/>
            <a:ext cx="685798" cy="57294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>
            <a:cxnSpLocks/>
            <a:stCxn id="16" idx="3"/>
            <a:endCxn id="33" idx="1"/>
          </p:cNvCxnSpPr>
          <p:nvPr/>
        </p:nvCxnSpPr>
        <p:spPr>
          <a:xfrm>
            <a:off x="9024258" y="5241356"/>
            <a:ext cx="685798" cy="47178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123394" y="2597001"/>
            <a:ext cx="1494972" cy="1663998"/>
          </a:xfrm>
          <a:prstGeom prst="rect">
            <a:avLst/>
          </a:prstGeom>
          <a:solidFill>
            <a:srgbClr val="2E72F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dirty="0"/>
              <a:t>Flask</a:t>
            </a:r>
            <a:endParaRPr lang="zh-CN" altLang="en-US" sz="4400" dirty="0"/>
          </a:p>
        </p:txBody>
      </p:sp>
      <p:sp>
        <p:nvSpPr>
          <p:cNvPr id="9" name="矩形 8"/>
          <p:cNvSpPr/>
          <p:nvPr/>
        </p:nvSpPr>
        <p:spPr>
          <a:xfrm>
            <a:off x="2874868" y="1438131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数据可视化</a:t>
            </a:r>
          </a:p>
        </p:txBody>
      </p:sp>
      <p:sp>
        <p:nvSpPr>
          <p:cNvPr id="12" name="矩形 11"/>
          <p:cNvSpPr/>
          <p:nvPr/>
        </p:nvSpPr>
        <p:spPr>
          <a:xfrm>
            <a:off x="7514085" y="1439411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数据报表</a:t>
            </a:r>
          </a:p>
        </p:txBody>
      </p:sp>
      <p:sp>
        <p:nvSpPr>
          <p:cNvPr id="13" name="矩形 12"/>
          <p:cNvSpPr/>
          <p:nvPr/>
        </p:nvSpPr>
        <p:spPr>
          <a:xfrm>
            <a:off x="7529286" y="3233379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数据获取</a:t>
            </a:r>
          </a:p>
        </p:txBody>
      </p:sp>
      <p:sp>
        <p:nvSpPr>
          <p:cNvPr id="16" name="矩形 15"/>
          <p:cNvSpPr/>
          <p:nvPr/>
        </p:nvSpPr>
        <p:spPr>
          <a:xfrm>
            <a:off x="7529286" y="5030899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数据处理</a:t>
            </a:r>
          </a:p>
        </p:txBody>
      </p:sp>
      <p:sp>
        <p:nvSpPr>
          <p:cNvPr id="24" name="矩形 23"/>
          <p:cNvSpPr/>
          <p:nvPr/>
        </p:nvSpPr>
        <p:spPr>
          <a:xfrm>
            <a:off x="714223" y="92559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echart</a:t>
            </a:r>
            <a:r>
              <a:rPr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4223" y="1947443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动态生成</a:t>
            </a:r>
          </a:p>
        </p:txBody>
      </p:sp>
      <p:sp>
        <p:nvSpPr>
          <p:cNvPr id="27" name="矩形 26"/>
          <p:cNvSpPr/>
          <p:nvPr/>
        </p:nvSpPr>
        <p:spPr>
          <a:xfrm>
            <a:off x="9710056" y="92559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后端</a:t>
            </a:r>
          </a:p>
        </p:txBody>
      </p:sp>
      <p:sp>
        <p:nvSpPr>
          <p:cNvPr id="28" name="矩形 27"/>
          <p:cNvSpPr/>
          <p:nvPr/>
        </p:nvSpPr>
        <p:spPr>
          <a:xfrm>
            <a:off x="9710056" y="1447016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动态生成</a:t>
            </a:r>
          </a:p>
        </p:txBody>
      </p:sp>
      <p:sp>
        <p:nvSpPr>
          <p:cNvPr id="29" name="矩形 28"/>
          <p:cNvSpPr/>
          <p:nvPr/>
        </p:nvSpPr>
        <p:spPr>
          <a:xfrm>
            <a:off x="9710056" y="2020416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Pdf/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下载</a:t>
            </a:r>
          </a:p>
        </p:txBody>
      </p:sp>
      <p:sp>
        <p:nvSpPr>
          <p:cNvPr id="30" name="矩形 29"/>
          <p:cNvSpPr/>
          <p:nvPr/>
        </p:nvSpPr>
        <p:spPr>
          <a:xfrm>
            <a:off x="9710056" y="2598971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31" name="矩形 30"/>
          <p:cNvSpPr/>
          <p:nvPr/>
        </p:nvSpPr>
        <p:spPr>
          <a:xfrm>
            <a:off x="9710056" y="3225961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Scrapy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框架</a:t>
            </a:r>
          </a:p>
        </p:txBody>
      </p:sp>
      <p:sp>
        <p:nvSpPr>
          <p:cNvPr id="32" name="矩形 31"/>
          <p:cNvSpPr/>
          <p:nvPr/>
        </p:nvSpPr>
        <p:spPr>
          <a:xfrm>
            <a:off x="9710056" y="4450351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后端</a:t>
            </a:r>
          </a:p>
        </p:txBody>
      </p:sp>
      <p:sp>
        <p:nvSpPr>
          <p:cNvPr id="33" name="矩形 32"/>
          <p:cNvSpPr/>
          <p:nvPr/>
        </p:nvSpPr>
        <p:spPr>
          <a:xfrm>
            <a:off x="9710056" y="5502686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时间索引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540D937-8436-412B-BF5A-9C242CE0429F}"/>
              </a:ext>
            </a:extLst>
          </p:cNvPr>
          <p:cNvCxnSpPr>
            <a:cxnSpLocks/>
          </p:cNvCxnSpPr>
          <p:nvPr/>
        </p:nvCxnSpPr>
        <p:spPr>
          <a:xfrm>
            <a:off x="2596376" y="39812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9FED658D-D1AB-485E-B36B-A1B7423B67E0}"/>
              </a:ext>
            </a:extLst>
          </p:cNvPr>
          <p:cNvSpPr/>
          <p:nvPr/>
        </p:nvSpPr>
        <p:spPr>
          <a:xfrm>
            <a:off x="9710056" y="3824698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动态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ip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02B47F16-7210-4194-AE3C-67859C338D9E}"/>
              </a:ext>
            </a:extLst>
          </p:cNvPr>
          <p:cNvCxnSpPr>
            <a:cxnSpLocks/>
            <a:endCxn id="66" idx="1"/>
          </p:cNvCxnSpPr>
          <p:nvPr/>
        </p:nvCxnSpPr>
        <p:spPr>
          <a:xfrm rot="16200000" flipH="1">
            <a:off x="9208640" y="3533738"/>
            <a:ext cx="659933" cy="342899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6AC68611-3E55-4035-A113-6FAB4A015193}"/>
              </a:ext>
            </a:extLst>
          </p:cNvPr>
          <p:cNvSpPr/>
          <p:nvPr/>
        </p:nvSpPr>
        <p:spPr>
          <a:xfrm>
            <a:off x="2874868" y="3224376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交互界面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FB27A338-893F-4920-809C-08AB0CAC180D}"/>
              </a:ext>
            </a:extLst>
          </p:cNvPr>
          <p:cNvSpPr/>
          <p:nvPr/>
        </p:nvSpPr>
        <p:spPr>
          <a:xfrm>
            <a:off x="714223" y="2607581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前端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34E858A-C560-46CC-832C-C0D2D833B7FF}"/>
              </a:ext>
            </a:extLst>
          </p:cNvPr>
          <p:cNvSpPr/>
          <p:nvPr/>
        </p:nvSpPr>
        <p:spPr>
          <a:xfrm>
            <a:off x="714223" y="3223163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D4E31A4E-098F-492D-8240-FE32451C3678}"/>
              </a:ext>
            </a:extLst>
          </p:cNvPr>
          <p:cNvCxnSpPr>
            <a:stCxn id="123" idx="3"/>
            <a:endCxn id="122" idx="1"/>
          </p:cNvCxnSpPr>
          <p:nvPr/>
        </p:nvCxnSpPr>
        <p:spPr>
          <a:xfrm>
            <a:off x="2209195" y="2818038"/>
            <a:ext cx="665673" cy="6167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001B60F2-4364-4FD1-A28A-39B245CB9D65}"/>
              </a:ext>
            </a:extLst>
          </p:cNvPr>
          <p:cNvCxnSpPr>
            <a:stCxn id="124" idx="3"/>
            <a:endCxn id="122" idx="1"/>
          </p:cNvCxnSpPr>
          <p:nvPr/>
        </p:nvCxnSpPr>
        <p:spPr>
          <a:xfrm>
            <a:off x="2209195" y="3433620"/>
            <a:ext cx="665673" cy="12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258BDCC7-6368-4524-8ED4-AEB711D1DAA2}"/>
              </a:ext>
            </a:extLst>
          </p:cNvPr>
          <p:cNvCxnSpPr>
            <a:stCxn id="9" idx="3"/>
            <a:endCxn id="2" idx="1"/>
          </p:cNvCxnSpPr>
          <p:nvPr/>
        </p:nvCxnSpPr>
        <p:spPr>
          <a:xfrm>
            <a:off x="4369840" y="1648588"/>
            <a:ext cx="753554" cy="17804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FA62AF15-A5EA-4F0E-9D24-B1D9DDA7861B}"/>
              </a:ext>
            </a:extLst>
          </p:cNvPr>
          <p:cNvCxnSpPr>
            <a:stCxn id="122" idx="3"/>
            <a:endCxn id="2" idx="1"/>
          </p:cNvCxnSpPr>
          <p:nvPr/>
        </p:nvCxnSpPr>
        <p:spPr>
          <a:xfrm flipV="1">
            <a:off x="4369840" y="3429000"/>
            <a:ext cx="753554" cy="583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94D29D79-FF66-478F-B8BD-EE0C08393D5E}"/>
              </a:ext>
            </a:extLst>
          </p:cNvPr>
          <p:cNvSpPr/>
          <p:nvPr/>
        </p:nvSpPr>
        <p:spPr>
          <a:xfrm>
            <a:off x="714223" y="388451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json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64AFB485-821D-4984-97A4-4028C270594E}"/>
              </a:ext>
            </a:extLst>
          </p:cNvPr>
          <p:cNvCxnSpPr>
            <a:stCxn id="133" idx="3"/>
          </p:cNvCxnSpPr>
          <p:nvPr/>
        </p:nvCxnSpPr>
        <p:spPr>
          <a:xfrm flipV="1">
            <a:off x="2209195" y="3443836"/>
            <a:ext cx="342899" cy="6511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>
            <a:extLst>
              <a:ext uri="{FF2B5EF4-FFF2-40B4-BE49-F238E27FC236}">
                <a16:creationId xmlns:a16="http://schemas.microsoft.com/office/drawing/2014/main" id="{9AB23C7D-00A6-4803-9890-F5BB73372C4F}"/>
              </a:ext>
            </a:extLst>
          </p:cNvPr>
          <p:cNvSpPr/>
          <p:nvPr/>
        </p:nvSpPr>
        <p:spPr>
          <a:xfrm>
            <a:off x="2874868" y="4987713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登陆系统</a:t>
            </a:r>
          </a:p>
        </p:txBody>
      </p: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E35319F7-EB21-4924-A67E-6280F7753CE7}"/>
              </a:ext>
            </a:extLst>
          </p:cNvPr>
          <p:cNvCxnSpPr>
            <a:stCxn id="136" idx="3"/>
          </p:cNvCxnSpPr>
          <p:nvPr/>
        </p:nvCxnSpPr>
        <p:spPr>
          <a:xfrm flipV="1">
            <a:off x="4369840" y="3429000"/>
            <a:ext cx="374295" cy="176917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5ACF386F-3AEA-4972-9FC5-BD2242C0F900}"/>
              </a:ext>
            </a:extLst>
          </p:cNvPr>
          <p:cNvSpPr/>
          <p:nvPr/>
        </p:nvSpPr>
        <p:spPr>
          <a:xfrm>
            <a:off x="714223" y="4605288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Flask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自带库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309FF1DB-CC28-4B28-8F28-BC95C9FA1073}"/>
              </a:ext>
            </a:extLst>
          </p:cNvPr>
          <p:cNvSpPr/>
          <p:nvPr/>
        </p:nvSpPr>
        <p:spPr>
          <a:xfrm>
            <a:off x="694098" y="5496005"/>
            <a:ext cx="1516442" cy="4342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邮箱 验证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码</a:t>
            </a:r>
          </a:p>
        </p:txBody>
      </p:sp>
      <p:cxnSp>
        <p:nvCxnSpPr>
          <p:cNvPr id="144" name="连接符: 肘形 143">
            <a:extLst>
              <a:ext uri="{FF2B5EF4-FFF2-40B4-BE49-F238E27FC236}">
                <a16:creationId xmlns:a16="http://schemas.microsoft.com/office/drawing/2014/main" id="{BC97701E-7ABE-4017-B9FD-5C5B81F937B1}"/>
              </a:ext>
            </a:extLst>
          </p:cNvPr>
          <p:cNvCxnSpPr>
            <a:stCxn id="141" idx="3"/>
            <a:endCxn id="136" idx="1"/>
          </p:cNvCxnSpPr>
          <p:nvPr/>
        </p:nvCxnSpPr>
        <p:spPr>
          <a:xfrm>
            <a:off x="2209195" y="4815745"/>
            <a:ext cx="665673" cy="3824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连接符: 肘形 145">
            <a:extLst>
              <a:ext uri="{FF2B5EF4-FFF2-40B4-BE49-F238E27FC236}">
                <a16:creationId xmlns:a16="http://schemas.microsoft.com/office/drawing/2014/main" id="{84A982D3-8800-492B-8ACB-7EA714CEAD4E}"/>
              </a:ext>
            </a:extLst>
          </p:cNvPr>
          <p:cNvCxnSpPr>
            <a:stCxn id="142" idx="3"/>
            <a:endCxn id="136" idx="1"/>
          </p:cNvCxnSpPr>
          <p:nvPr/>
        </p:nvCxnSpPr>
        <p:spPr>
          <a:xfrm flipV="1">
            <a:off x="2210540" y="5198170"/>
            <a:ext cx="664328" cy="51497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09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2" grpId="0" animBg="1"/>
      <p:bldP spid="13" grpId="0" animBg="1"/>
      <p:bldP spid="16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66" grpId="0" animBg="1"/>
      <p:bldP spid="122" grpId="0" animBg="1"/>
      <p:bldP spid="123" grpId="0" animBg="1"/>
      <p:bldP spid="124" grpId="0" animBg="1"/>
      <p:bldP spid="133" grpId="0" animBg="1"/>
      <p:bldP spid="136" grpId="0" animBg="1"/>
      <p:bldP spid="141" grpId="0" animBg="1"/>
      <p:bldP spid="1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050554" y="958765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05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63879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263879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154167" y="3504368"/>
            <a:ext cx="629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产品测试</a:t>
            </a:r>
          </a:p>
        </p:txBody>
      </p:sp>
    </p:spTree>
    <p:extLst>
      <p:ext uri="{BB962C8B-B14F-4D97-AF65-F5344CB8AC3E}">
        <p14:creationId xmlns:p14="http://schemas.microsoft.com/office/powerpoint/2010/main" val="60333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990730" y="459921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手工测试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759B11-BC7B-4218-8172-4980912D50EB}"/>
              </a:ext>
            </a:extLst>
          </p:cNvPr>
          <p:cNvSpPr txBox="1"/>
          <p:nvPr/>
        </p:nvSpPr>
        <p:spPr>
          <a:xfrm>
            <a:off x="1627573" y="1402671"/>
            <a:ext cx="398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条件有限，只能进行手工测试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161292D-ED04-4FD7-BBB8-2E880BE20D8D}"/>
              </a:ext>
            </a:extLst>
          </p:cNvPr>
          <p:cNvSpPr/>
          <p:nvPr/>
        </p:nvSpPr>
        <p:spPr>
          <a:xfrm>
            <a:off x="3583156" y="2786925"/>
            <a:ext cx="2512844" cy="1554256"/>
          </a:xfrm>
          <a:prstGeom prst="rightArrow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界面测试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DA08751D-7C89-42A6-AE24-35665301C908}"/>
              </a:ext>
            </a:extLst>
          </p:cNvPr>
          <p:cNvSpPr/>
          <p:nvPr/>
        </p:nvSpPr>
        <p:spPr>
          <a:xfrm>
            <a:off x="6275633" y="2786925"/>
            <a:ext cx="2610393" cy="1554256"/>
          </a:xfrm>
          <a:prstGeom prst="rightArrow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逻辑测试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A4C93D6-2F8D-4D3F-9C62-C47E1A915092}"/>
              </a:ext>
            </a:extLst>
          </p:cNvPr>
          <p:cNvSpPr/>
          <p:nvPr/>
        </p:nvSpPr>
        <p:spPr>
          <a:xfrm>
            <a:off x="768289" y="2786925"/>
            <a:ext cx="2512844" cy="1554256"/>
          </a:xfrm>
          <a:prstGeom prst="rightArrow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数据爬虫测试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BC3D263-6838-46C5-A155-77C26DAB9555}"/>
              </a:ext>
            </a:extLst>
          </p:cNvPr>
          <p:cNvSpPr/>
          <p:nvPr/>
        </p:nvSpPr>
        <p:spPr>
          <a:xfrm>
            <a:off x="9232313" y="2786925"/>
            <a:ext cx="2512844" cy="1554256"/>
          </a:xfrm>
          <a:prstGeom prst="rightArrow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反例测试</a:t>
            </a:r>
          </a:p>
        </p:txBody>
      </p:sp>
    </p:spTree>
    <p:extLst>
      <p:ext uri="{BB962C8B-B14F-4D97-AF65-F5344CB8AC3E}">
        <p14:creationId xmlns:p14="http://schemas.microsoft.com/office/powerpoint/2010/main" val="25262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 b="20386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25064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06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产品缺陷和未来方向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0" r="32290"/>
          <a:stretch>
            <a:fillRect/>
          </a:stretch>
        </p:blipFill>
        <p:spPr/>
      </p:pic>
      <p:sp>
        <p:nvSpPr>
          <p:cNvPr id="15" name="矩形 14"/>
          <p:cNvSpPr/>
          <p:nvPr/>
        </p:nvSpPr>
        <p:spPr>
          <a:xfrm>
            <a:off x="14897" y="2757234"/>
            <a:ext cx="3657601" cy="4079610"/>
          </a:xfrm>
          <a:prstGeom prst="rect">
            <a:avLst/>
          </a:prstGeom>
          <a:gradFill>
            <a:gsLst>
              <a:gs pos="66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1934" y="1047965"/>
            <a:ext cx="2721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4800" dirty="0">
                <a:solidFill>
                  <a:srgbClr val="2E72F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汇报总览</a:t>
            </a:r>
            <a:endParaRPr lang="en-US" altLang="zh-CN" sz="4800" dirty="0">
              <a:solidFill>
                <a:srgbClr val="2E72F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20361" y="971765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04797" y="1334338"/>
            <a:ext cx="253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项目一览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20361" y="2716277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04797" y="3198167"/>
            <a:ext cx="2815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应用场景和定位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0361" y="4460789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004797" y="4830120"/>
            <a:ext cx="305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产品目标 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077668" y="971765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916502" y="1341096"/>
            <a:ext cx="3118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技术方案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77668" y="2716277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945530" y="3085608"/>
            <a:ext cx="253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产品测试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077668" y="4460789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945530" y="4830120"/>
            <a:ext cx="2532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产品缺陷和未来方向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 flipV="1">
            <a:off x="550681" y="1994172"/>
            <a:ext cx="1804592" cy="45719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 rot="18900000">
            <a:off x="-143682" y="1314901"/>
            <a:ext cx="294551" cy="295335"/>
            <a:chOff x="700314" y="653005"/>
            <a:chExt cx="573314" cy="574840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 rot="18900000">
            <a:off x="11840068" y="6020096"/>
            <a:ext cx="690555" cy="683721"/>
            <a:chOff x="694584" y="653005"/>
            <a:chExt cx="579044" cy="573314"/>
          </a:xfrm>
        </p:grpSpPr>
        <p:cxnSp>
          <p:nvCxnSpPr>
            <p:cNvPr id="88" name="直接连接符 87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>
            <a:off x="5004797" y="2452915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004797" y="4176041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004797" y="5899167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8945530" y="2452915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945530" y="4176041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8945530" y="5899167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5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481004" y="451043"/>
            <a:ext cx="3229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缺陷及未来方向</a:t>
            </a:r>
          </a:p>
        </p:txBody>
      </p:sp>
      <p:sp>
        <p:nvSpPr>
          <p:cNvPr id="3" name="矩形: 棱台 2">
            <a:extLst>
              <a:ext uri="{FF2B5EF4-FFF2-40B4-BE49-F238E27FC236}">
                <a16:creationId xmlns:a16="http://schemas.microsoft.com/office/drawing/2014/main" id="{C1BAA091-188A-4F75-9994-529F98CD2CAD}"/>
              </a:ext>
            </a:extLst>
          </p:cNvPr>
          <p:cNvSpPr/>
          <p:nvPr/>
        </p:nvSpPr>
        <p:spPr>
          <a:xfrm>
            <a:off x="1127464" y="1589103"/>
            <a:ext cx="2334827" cy="2290439"/>
          </a:xfrm>
          <a:prstGeom prst="bevel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优化界面</a:t>
            </a:r>
          </a:p>
        </p:txBody>
      </p:sp>
      <p:sp>
        <p:nvSpPr>
          <p:cNvPr id="11" name="矩形: 棱台 10">
            <a:extLst>
              <a:ext uri="{FF2B5EF4-FFF2-40B4-BE49-F238E27FC236}">
                <a16:creationId xmlns:a16="http://schemas.microsoft.com/office/drawing/2014/main" id="{02752800-8496-4343-B682-31E8A28EC8C2}"/>
              </a:ext>
            </a:extLst>
          </p:cNvPr>
          <p:cNvSpPr/>
          <p:nvPr/>
        </p:nvSpPr>
        <p:spPr>
          <a:xfrm>
            <a:off x="4611086" y="2655903"/>
            <a:ext cx="2334827" cy="2290439"/>
          </a:xfrm>
          <a:prstGeom prst="bevel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充分利用用户系统</a:t>
            </a:r>
          </a:p>
        </p:txBody>
      </p:sp>
      <p:sp>
        <p:nvSpPr>
          <p:cNvPr id="13" name="矩形: 棱台 12">
            <a:extLst>
              <a:ext uri="{FF2B5EF4-FFF2-40B4-BE49-F238E27FC236}">
                <a16:creationId xmlns:a16="http://schemas.microsoft.com/office/drawing/2014/main" id="{0572294D-261F-465F-9BCE-F202DEAEAFA2}"/>
              </a:ext>
            </a:extLst>
          </p:cNvPr>
          <p:cNvSpPr/>
          <p:nvPr/>
        </p:nvSpPr>
        <p:spPr>
          <a:xfrm>
            <a:off x="8339091" y="3879542"/>
            <a:ext cx="2334827" cy="2290439"/>
          </a:xfrm>
          <a:prstGeom prst="bevel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实现完整</a:t>
            </a:r>
            <a:r>
              <a:rPr lang="en-US" altLang="zh-CN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web</a:t>
            </a:r>
            <a:r>
              <a:rPr lang="zh-CN" altLang="en-US" sz="20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应用功能</a:t>
            </a:r>
          </a:p>
        </p:txBody>
      </p:sp>
    </p:spTree>
    <p:extLst>
      <p:ext uri="{BB962C8B-B14F-4D97-AF65-F5344CB8AC3E}">
        <p14:creationId xmlns:p14="http://schemas.microsoft.com/office/powerpoint/2010/main" val="32488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5" b="6341"/>
          <a:stretch/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07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69796" y="3543777"/>
            <a:ext cx="7488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 </a:t>
            </a: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项目回顾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263879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6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804299" y="433288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回顾</a:t>
            </a:r>
          </a:p>
        </p:txBody>
      </p:sp>
      <p:sp>
        <p:nvSpPr>
          <p:cNvPr id="3" name="卷形: 垂直 2">
            <a:extLst>
              <a:ext uri="{FF2B5EF4-FFF2-40B4-BE49-F238E27FC236}">
                <a16:creationId xmlns:a16="http://schemas.microsoft.com/office/drawing/2014/main" id="{01FBC9BE-470B-42AA-BA4B-1CC054D0DA1C}"/>
              </a:ext>
            </a:extLst>
          </p:cNvPr>
          <p:cNvSpPr/>
          <p:nvPr/>
        </p:nvSpPr>
        <p:spPr>
          <a:xfrm>
            <a:off x="639193" y="1449281"/>
            <a:ext cx="2601157" cy="60146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关于时间安排</a:t>
            </a:r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4BC10F37-A443-450D-9B57-7968229393B5}"/>
              </a:ext>
            </a:extLst>
          </p:cNvPr>
          <p:cNvSpPr/>
          <p:nvPr/>
        </p:nvSpPr>
        <p:spPr>
          <a:xfrm>
            <a:off x="572610" y="2192784"/>
            <a:ext cx="2876365" cy="3559946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虽然项目开始做的时间挺早，但由于对工作量的估计不够准确，不同部分的进度情况相差较大，界面部分遇到较多的困难。</a:t>
            </a:r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0C12D056-35E4-42CD-A560-9D5AC5B0FAF1}"/>
              </a:ext>
            </a:extLst>
          </p:cNvPr>
          <p:cNvSpPr/>
          <p:nvPr/>
        </p:nvSpPr>
        <p:spPr>
          <a:xfrm>
            <a:off x="8743027" y="1379739"/>
            <a:ext cx="2601157" cy="60146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关于软件结构的计划</a:t>
            </a:r>
          </a:p>
        </p:txBody>
      </p:sp>
      <p:sp>
        <p:nvSpPr>
          <p:cNvPr id="7" name="标注: 上箭头 6">
            <a:extLst>
              <a:ext uri="{FF2B5EF4-FFF2-40B4-BE49-F238E27FC236}">
                <a16:creationId xmlns:a16="http://schemas.microsoft.com/office/drawing/2014/main" id="{C7C02B23-4C65-4877-8959-D73CEF14108F}"/>
              </a:ext>
            </a:extLst>
          </p:cNvPr>
          <p:cNvSpPr/>
          <p:nvPr/>
        </p:nvSpPr>
        <p:spPr>
          <a:xfrm>
            <a:off x="8676444" y="2123242"/>
            <a:ext cx="2876365" cy="3559946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一开始没有直接使用框架进行编写代码，所以在后端写了图表的生成代码，但最后改变了计划，改为了在前端直接画图，冗余的代码就作废了。</a:t>
            </a:r>
          </a:p>
        </p:txBody>
      </p:sp>
      <p:sp>
        <p:nvSpPr>
          <p:cNvPr id="8" name="卷形: 垂直 7">
            <a:extLst>
              <a:ext uri="{FF2B5EF4-FFF2-40B4-BE49-F238E27FC236}">
                <a16:creationId xmlns:a16="http://schemas.microsoft.com/office/drawing/2014/main" id="{2BB5741B-3243-416A-91AB-82F3798E23E2}"/>
              </a:ext>
            </a:extLst>
          </p:cNvPr>
          <p:cNvSpPr/>
          <p:nvPr/>
        </p:nvSpPr>
        <p:spPr>
          <a:xfrm>
            <a:off x="4624527" y="1437581"/>
            <a:ext cx="2601157" cy="60146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关于遇到的困难</a:t>
            </a:r>
          </a:p>
        </p:txBody>
      </p:sp>
      <p:sp>
        <p:nvSpPr>
          <p:cNvPr id="9" name="标注: 上箭头 8">
            <a:extLst>
              <a:ext uri="{FF2B5EF4-FFF2-40B4-BE49-F238E27FC236}">
                <a16:creationId xmlns:a16="http://schemas.microsoft.com/office/drawing/2014/main" id="{FB00F796-FF0E-4CDA-B32C-FED60CA505E1}"/>
              </a:ext>
            </a:extLst>
          </p:cNvPr>
          <p:cNvSpPr/>
          <p:nvPr/>
        </p:nvSpPr>
        <p:spPr>
          <a:xfrm>
            <a:off x="4557944" y="2181084"/>
            <a:ext cx="2876365" cy="3559946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虽说选择了网页，但由于组内同学对前端变成都不太熟悉，在边学边做的过程中有很多细节问题，对软件的整体和连接问题始终没有清晰的认识和处理办法。</a:t>
            </a:r>
          </a:p>
        </p:txBody>
      </p:sp>
    </p:spTree>
    <p:extLst>
      <p:ext uri="{BB962C8B-B14F-4D97-AF65-F5344CB8AC3E}">
        <p14:creationId xmlns:p14="http://schemas.microsoft.com/office/powerpoint/2010/main" val="41364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804299" y="433288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如何改进</a:t>
            </a:r>
          </a:p>
        </p:txBody>
      </p:sp>
      <p:sp>
        <p:nvSpPr>
          <p:cNvPr id="3" name="卷形: 垂直 2">
            <a:extLst>
              <a:ext uri="{FF2B5EF4-FFF2-40B4-BE49-F238E27FC236}">
                <a16:creationId xmlns:a16="http://schemas.microsoft.com/office/drawing/2014/main" id="{01FBC9BE-470B-42AA-BA4B-1CC054D0DA1C}"/>
              </a:ext>
            </a:extLst>
          </p:cNvPr>
          <p:cNvSpPr/>
          <p:nvPr/>
        </p:nvSpPr>
        <p:spPr>
          <a:xfrm>
            <a:off x="639193" y="1449281"/>
            <a:ext cx="2601157" cy="60146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软件结构不合理</a:t>
            </a:r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4BC10F37-A443-450D-9B57-7968229393B5}"/>
              </a:ext>
            </a:extLst>
          </p:cNvPr>
          <p:cNvSpPr/>
          <p:nvPr/>
        </p:nvSpPr>
        <p:spPr>
          <a:xfrm>
            <a:off x="572610" y="2192784"/>
            <a:ext cx="2876365" cy="3559946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来源于经验的缺失以及对前端的不熟悉，这个只有加强自身的经验。</a:t>
            </a:r>
          </a:p>
        </p:txBody>
      </p:sp>
      <p:sp>
        <p:nvSpPr>
          <p:cNvPr id="6" name="卷形: 垂直 5">
            <a:extLst>
              <a:ext uri="{FF2B5EF4-FFF2-40B4-BE49-F238E27FC236}">
                <a16:creationId xmlns:a16="http://schemas.microsoft.com/office/drawing/2014/main" id="{0C12D056-35E4-42CD-A560-9D5AC5B0FAF1}"/>
              </a:ext>
            </a:extLst>
          </p:cNvPr>
          <p:cNvSpPr/>
          <p:nvPr/>
        </p:nvSpPr>
        <p:spPr>
          <a:xfrm>
            <a:off x="8743027" y="1379739"/>
            <a:ext cx="2601157" cy="60146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改进时间安排</a:t>
            </a:r>
          </a:p>
        </p:txBody>
      </p:sp>
      <p:sp>
        <p:nvSpPr>
          <p:cNvPr id="7" name="标注: 上箭头 6">
            <a:extLst>
              <a:ext uri="{FF2B5EF4-FFF2-40B4-BE49-F238E27FC236}">
                <a16:creationId xmlns:a16="http://schemas.microsoft.com/office/drawing/2014/main" id="{C7C02B23-4C65-4877-8959-D73CEF14108F}"/>
              </a:ext>
            </a:extLst>
          </p:cNvPr>
          <p:cNvSpPr/>
          <p:nvPr/>
        </p:nvSpPr>
        <p:spPr>
          <a:xfrm>
            <a:off x="8676444" y="2123242"/>
            <a:ext cx="2876365" cy="3559946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没有预留太多缓冲时间，对于进度困难，沟通不及时导致时间分配不均，在改进软件结构的安排的基础上，预留更多缓冲时间，同样也需要通过加强沟通来改进。</a:t>
            </a:r>
          </a:p>
        </p:txBody>
      </p:sp>
      <p:sp>
        <p:nvSpPr>
          <p:cNvPr id="8" name="卷形: 垂直 7">
            <a:extLst>
              <a:ext uri="{FF2B5EF4-FFF2-40B4-BE49-F238E27FC236}">
                <a16:creationId xmlns:a16="http://schemas.microsoft.com/office/drawing/2014/main" id="{2BB5741B-3243-416A-91AB-82F3798E23E2}"/>
              </a:ext>
            </a:extLst>
          </p:cNvPr>
          <p:cNvSpPr/>
          <p:nvPr/>
        </p:nvSpPr>
        <p:spPr>
          <a:xfrm>
            <a:off x="4624527" y="1437581"/>
            <a:ext cx="2601157" cy="601461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避免无意义代码的产生</a:t>
            </a:r>
          </a:p>
        </p:txBody>
      </p:sp>
      <p:sp>
        <p:nvSpPr>
          <p:cNvPr id="9" name="标注: 上箭头 8">
            <a:extLst>
              <a:ext uri="{FF2B5EF4-FFF2-40B4-BE49-F238E27FC236}">
                <a16:creationId xmlns:a16="http://schemas.microsoft.com/office/drawing/2014/main" id="{FB00F796-FF0E-4CDA-B32C-FED60CA505E1}"/>
              </a:ext>
            </a:extLst>
          </p:cNvPr>
          <p:cNvSpPr/>
          <p:nvPr/>
        </p:nvSpPr>
        <p:spPr>
          <a:xfrm>
            <a:off x="4557944" y="2181084"/>
            <a:ext cx="2876365" cy="3559946"/>
          </a:xfrm>
          <a:prstGeom prst="up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归根结底是沟通的问题和安排的问题，需要加强沟通，及时告知互相之间的进展</a:t>
            </a:r>
          </a:p>
        </p:txBody>
      </p:sp>
    </p:spTree>
    <p:extLst>
      <p:ext uri="{BB962C8B-B14F-4D97-AF65-F5344CB8AC3E}">
        <p14:creationId xmlns:p14="http://schemas.microsoft.com/office/powerpoint/2010/main" val="127623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 rot="2218883">
            <a:off x="5508231" y="999718"/>
            <a:ext cx="1178812" cy="1178812"/>
            <a:chOff x="1248229" y="1262743"/>
            <a:chExt cx="1059543" cy="1059543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778001" y="1262743"/>
              <a:ext cx="529771" cy="529772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778001" y="1792515"/>
              <a:ext cx="529771" cy="529771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248229" y="1792515"/>
              <a:ext cx="529772" cy="529771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248229" y="1262743"/>
              <a:ext cx="529772" cy="529772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240376" y="737825"/>
            <a:ext cx="1711249" cy="1711249"/>
            <a:chOff x="1248229" y="1262743"/>
            <a:chExt cx="1059543" cy="105954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78001" y="1262743"/>
              <a:ext cx="529771" cy="529772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1778001" y="1792515"/>
              <a:ext cx="529771" cy="529771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1248229" y="1792515"/>
              <a:ext cx="529772" cy="529771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248229" y="1262743"/>
              <a:ext cx="529772" cy="529772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4414392" y="2924236"/>
            <a:ext cx="339708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solidFill>
                  <a:srgbClr val="2E72F1"/>
                </a:solidFill>
                <a:latin typeface="+mj-ea"/>
                <a:ea typeface="+mj-ea"/>
              </a:rPr>
              <a:t>汇报完毕！</a:t>
            </a:r>
            <a:endParaRPr lang="en-US" altLang="zh-CN" sz="4400" dirty="0">
              <a:solidFill>
                <a:srgbClr val="2E72F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solidFill>
                  <a:srgbClr val="2E72F1"/>
                </a:solidFill>
                <a:latin typeface="+mj-ea"/>
                <a:ea typeface="+mj-ea"/>
              </a:rPr>
              <a:t>Thank you</a:t>
            </a:r>
            <a:r>
              <a:rPr lang="zh-CN" altLang="en-US" sz="4400" dirty="0">
                <a:solidFill>
                  <a:srgbClr val="2E72F1"/>
                </a:solidFill>
                <a:latin typeface="+mj-ea"/>
                <a:ea typeface="+mj-ea"/>
              </a:rPr>
              <a:t>！</a:t>
            </a:r>
            <a:endParaRPr lang="zh-CN" altLang="en-US" sz="3600" dirty="0">
              <a:solidFill>
                <a:srgbClr val="2E72F1"/>
              </a:solidFill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486346" y="5393933"/>
            <a:ext cx="886014" cy="795694"/>
          </a:xfrm>
          <a:prstGeom prst="ellipse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82664" y="5393933"/>
            <a:ext cx="886014" cy="7956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78982" y="5393933"/>
            <a:ext cx="886014" cy="79569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5299" y="5393933"/>
            <a:ext cx="886014" cy="7956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 b="20386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25064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01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项目一览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990730" y="459921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首页</a:t>
            </a:r>
          </a:p>
        </p:txBody>
      </p:sp>
      <p:pic>
        <p:nvPicPr>
          <p:cNvPr id="11" name="图片 10" descr="C:\Users\123\Documents\Tencent Files\941317211\Image\C2C\C]X0[[S)K4Q5[M4H@P)9UY2.jpg">
            <a:extLst>
              <a:ext uri="{FF2B5EF4-FFF2-40B4-BE49-F238E27FC236}">
                <a16:creationId xmlns:a16="http://schemas.microsoft.com/office/drawing/2014/main" id="{F65161A9-4CBB-452A-81B6-FC03A6866C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418" y="1426608"/>
            <a:ext cx="7524593" cy="4263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7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990730" y="459921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登陆</a:t>
            </a:r>
          </a:p>
        </p:txBody>
      </p:sp>
      <p:pic>
        <p:nvPicPr>
          <p:cNvPr id="5" name="图片 4" descr="C:\Users\123\Documents\Tencent Files\941317211\Image\C2C\]LK_IPWLD$$QC]EF7CA)]JR.jpg">
            <a:extLst>
              <a:ext uri="{FF2B5EF4-FFF2-40B4-BE49-F238E27FC236}">
                <a16:creationId xmlns:a16="http://schemas.microsoft.com/office/drawing/2014/main" id="{0F2D923A-A484-4026-920C-093AD394FF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827" y="1432957"/>
            <a:ext cx="7798881" cy="449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1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990730" y="459921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功能选择</a:t>
            </a:r>
          </a:p>
        </p:txBody>
      </p:sp>
      <p:pic>
        <p:nvPicPr>
          <p:cNvPr id="6" name="图片 5" descr="C:\Users\123\Documents\Tencent Files\941317211\Image\C2C\Y@DMII2]_HEUEC368C}(EAQ.jpg">
            <a:extLst>
              <a:ext uri="{FF2B5EF4-FFF2-40B4-BE49-F238E27FC236}">
                <a16:creationId xmlns:a16="http://schemas.microsoft.com/office/drawing/2014/main" id="{08DD0C08-C6C5-4A6F-809F-A1C5FF2EC1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367" y="1609497"/>
            <a:ext cx="7570032" cy="41254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5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101361-8717-43BE-BDCE-618B5775EF75}"/>
              </a:ext>
            </a:extLst>
          </p:cNvPr>
          <p:cNvSpPr txBox="1"/>
          <p:nvPr/>
        </p:nvSpPr>
        <p:spPr>
          <a:xfrm>
            <a:off x="4990730" y="459921"/>
            <a:ext cx="221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图表展示</a:t>
            </a:r>
          </a:p>
        </p:txBody>
      </p:sp>
      <p:pic>
        <p:nvPicPr>
          <p:cNvPr id="5" name="图片 4" descr="C:\Users\123\Documents\Tencent Files\941317211\Image\C2C\~W@0]4H9ASOQT[X)W}RGJON.png">
            <a:extLst>
              <a:ext uri="{FF2B5EF4-FFF2-40B4-BE49-F238E27FC236}">
                <a16:creationId xmlns:a16="http://schemas.microsoft.com/office/drawing/2014/main" id="{6D9BF7D2-E9C0-468B-8C26-7BB6AF3F0F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61" y="1313895"/>
            <a:ext cx="8566953" cy="48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87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5" b="6341"/>
          <a:stretch/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02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69796" y="3543777"/>
            <a:ext cx="7488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 </a:t>
            </a:r>
            <a:r>
              <a:rPr lang="zh-CN" altLang="en-US" sz="4800" dirty="0">
                <a:solidFill>
                  <a:schemeClr val="bg1"/>
                </a:solidFill>
              </a:rPr>
              <a:t>应用场景和定位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263879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26404" y="461665"/>
            <a:ext cx="235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面向用户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33303" y="461665"/>
            <a:ext cx="4080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已注册并登陆的用户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5911" y="1871978"/>
            <a:ext cx="4286865" cy="412954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        在此系统未投入使用之前，用户的典型客观场景可以描述为： 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      某影视界人士王先生想投资电影（操作者及其背景信息），需要了解近些年电影票房占比、票房趋势、年度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top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电影和</a:t>
            </a:r>
            <a:r>
              <a:rPr lang="zh-CN" altLang="en-US" sz="2000" dirty="0">
                <a:noFill/>
                <a:latin typeface="+mn-ea"/>
              </a:rPr>
              <a:t>演员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等相关信息（操作者的目标），但是在猫眼、豆瓣、淘票票的平台上无法一次性查到，更无法保存信息。最后上网查了很多网站，甚至使用了截屏来保存信息。王先生觉得非常郁闷，为什么没有这些信息的整合呢（操作者的一系列活动、感受等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56412" y="1287203"/>
            <a:ext cx="317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E72F1"/>
                </a:solidFill>
              </a:rPr>
              <a:t>目标应用场景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33302" y="1871978"/>
            <a:ext cx="4901382" cy="4247317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在此系统投入使用之后，用户的典型客观场景可以描述为：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       某影视界人士王先生想投资电影，他使用了</a:t>
            </a:r>
            <a:r>
              <a:rPr lang="zh-CN" altLang="zh-CN" dirty="0">
                <a:solidFill>
                  <a:srgbClr val="FFC000"/>
                </a:solidFill>
              </a:rPr>
              <a:t>电影数据可视化分析系统</a:t>
            </a:r>
            <a:r>
              <a:rPr lang="zh-CN" altLang="en-US" dirty="0">
                <a:solidFill>
                  <a:srgbClr val="FFC000"/>
                </a:solidFill>
              </a:rPr>
              <a:t>。</a:t>
            </a:r>
            <a:r>
              <a:rPr lang="zh-CN" altLang="en-US" dirty="0">
                <a:solidFill>
                  <a:schemeClr val="bg1"/>
                </a:solidFill>
              </a:rPr>
              <a:t>王先生打开了网页，进行</a:t>
            </a:r>
            <a:r>
              <a:rPr lang="zh-CN" altLang="en-US" dirty="0">
                <a:solidFill>
                  <a:srgbClr val="FFC000"/>
                </a:solidFill>
              </a:rPr>
              <a:t>注册和登陆</a:t>
            </a:r>
            <a:r>
              <a:rPr lang="zh-CN" altLang="en-US" dirty="0">
                <a:solidFill>
                  <a:schemeClr val="bg1"/>
                </a:solidFill>
              </a:rPr>
              <a:t>，进入系统后，王先生</a:t>
            </a:r>
            <a:r>
              <a:rPr lang="zh-CN" altLang="en-US" dirty="0">
                <a:solidFill>
                  <a:srgbClr val="FFC000"/>
                </a:solidFill>
              </a:rPr>
              <a:t>点击了票房数据，</a:t>
            </a:r>
            <a:r>
              <a:rPr lang="zh-CN" altLang="en-US" dirty="0">
                <a:solidFill>
                  <a:schemeClr val="bg1"/>
                </a:solidFill>
              </a:rPr>
              <a:t>查看了近些年各种题材的电影票房占比；之后王先生又</a:t>
            </a:r>
            <a:r>
              <a:rPr lang="zh-CN" altLang="en-US" dirty="0">
                <a:solidFill>
                  <a:srgbClr val="FFC000"/>
                </a:solidFill>
              </a:rPr>
              <a:t>查看了电影票房趋势，</a:t>
            </a:r>
            <a:r>
              <a:rPr lang="zh-CN" altLang="en-US" dirty="0">
                <a:solidFill>
                  <a:schemeClr val="bg1"/>
                </a:solidFill>
              </a:rPr>
              <a:t>了解了近些年电影票房的总趋势；王先生想知道年度好电影是哪些，于是</a:t>
            </a:r>
            <a:r>
              <a:rPr lang="zh-CN" altLang="en-US" dirty="0">
                <a:solidFill>
                  <a:srgbClr val="FFC000"/>
                </a:solidFill>
              </a:rPr>
              <a:t>点击了年度</a:t>
            </a:r>
            <a:r>
              <a:rPr lang="en-US" altLang="zh-CN" dirty="0">
                <a:solidFill>
                  <a:srgbClr val="FFC000"/>
                </a:solidFill>
              </a:rPr>
              <a:t>top</a:t>
            </a:r>
            <a:r>
              <a:rPr lang="zh-CN" altLang="en-US" dirty="0">
                <a:solidFill>
                  <a:srgbClr val="FFC000"/>
                </a:solidFill>
              </a:rPr>
              <a:t>电影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bg1"/>
                </a:solidFill>
              </a:rPr>
              <a:t>了解了</a:t>
            </a:r>
            <a:r>
              <a:rPr lang="en-US" altLang="zh-CN" dirty="0">
                <a:solidFill>
                  <a:schemeClr val="bg1"/>
                </a:solidFill>
              </a:rPr>
              <a:t>2015-2018</a:t>
            </a:r>
            <a:r>
              <a:rPr lang="zh-CN" altLang="en-US" dirty="0">
                <a:solidFill>
                  <a:schemeClr val="bg1"/>
                </a:solidFill>
              </a:rPr>
              <a:t>的年度</a:t>
            </a:r>
            <a:r>
              <a:rPr lang="en-US" altLang="zh-CN" dirty="0">
                <a:solidFill>
                  <a:schemeClr val="bg1"/>
                </a:solidFill>
              </a:rPr>
              <a:t>top</a:t>
            </a:r>
            <a:r>
              <a:rPr lang="zh-CN" altLang="en-US" dirty="0">
                <a:solidFill>
                  <a:schemeClr val="bg1"/>
                </a:solidFill>
              </a:rPr>
              <a:t>电影；王先生还想知道那些演员是劳模，</a:t>
            </a:r>
            <a:r>
              <a:rPr lang="zh-CN" altLang="en-US" dirty="0">
                <a:solidFill>
                  <a:srgbClr val="FFC000"/>
                </a:solidFill>
              </a:rPr>
              <a:t>于是点击了年度</a:t>
            </a:r>
            <a:r>
              <a:rPr lang="en-US" altLang="zh-CN" dirty="0">
                <a:solidFill>
                  <a:srgbClr val="FFC000"/>
                </a:solidFill>
              </a:rPr>
              <a:t>top</a:t>
            </a:r>
            <a:r>
              <a:rPr lang="zh-CN" altLang="en-US" dirty="0">
                <a:solidFill>
                  <a:srgbClr val="FFC000"/>
                </a:solidFill>
              </a:rPr>
              <a:t>劳模演员并查看信息</a:t>
            </a:r>
            <a:r>
              <a:rPr lang="zh-CN" altLang="en-US" dirty="0">
                <a:solidFill>
                  <a:schemeClr val="bg1"/>
                </a:solidFill>
              </a:rPr>
              <a:t>。最后王先生想保存这些信息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C000"/>
                </a:solidFill>
              </a:rPr>
              <a:t>于是他点击数据报表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C000"/>
                </a:solidFill>
              </a:rPr>
              <a:t>并保存了图片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C000"/>
                </a:solidFill>
              </a:rPr>
              <a:t>这些图片都被保存在了同一文档</a:t>
            </a:r>
            <a:r>
              <a:rPr lang="zh-CN" altLang="en-US" dirty="0">
                <a:solidFill>
                  <a:schemeClr val="bg1"/>
                </a:solidFill>
              </a:rPr>
              <a:t>，非常方便。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王先生感到十分满意。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1100619" y="3883742"/>
            <a:ext cx="471949" cy="344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086146" y="3503489"/>
            <a:ext cx="1961330" cy="10273"/>
          </a:xfrm>
          <a:prstGeom prst="straightConnector1">
            <a:avLst/>
          </a:prstGeom>
          <a:ln w="28575">
            <a:solidFill>
              <a:srgbClr val="2E72F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802776" y="754052"/>
            <a:ext cx="25329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3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科技风">
      <a:majorFont>
        <a:latin typeface="Segoe UI Light 8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E72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901</Words>
  <Application>Microsoft Office PowerPoint</Application>
  <PresentationFormat>宽屏</PresentationFormat>
  <Paragraphs>163</Paragraphs>
  <Slides>24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Open Sans Light</vt:lpstr>
      <vt:lpstr>Segoe UI Light 8</vt:lpstr>
      <vt:lpstr>华文琥珀</vt:lpstr>
      <vt:lpstr>宋体</vt:lpstr>
      <vt:lpstr>微软雅黑</vt:lpstr>
      <vt:lpstr>微软雅黑 Light</vt:lpstr>
      <vt:lpstr>幼圆</vt:lpstr>
      <vt:lpstr>Arial</vt:lpstr>
      <vt:lpstr>Calibri</vt:lpstr>
      <vt:lpstr>Impact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Weizhou Yang</dc:creator>
  <cp:lastModifiedBy>liu jeremy</cp:lastModifiedBy>
  <cp:revision>529</cp:revision>
  <dcterms:created xsi:type="dcterms:W3CDTF">2016-05-08T10:06:45Z</dcterms:created>
  <dcterms:modified xsi:type="dcterms:W3CDTF">2018-12-26T11:40:19Z</dcterms:modified>
</cp:coreProperties>
</file>